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1" r:id="rId2"/>
    <p:sldId id="258" r:id="rId3"/>
    <p:sldId id="259" r:id="rId4"/>
    <p:sldId id="263" r:id="rId5"/>
    <p:sldId id="264" r:id="rId6"/>
    <p:sldId id="265" r:id="rId7"/>
    <p:sldId id="262" r:id="rId8"/>
  </p:sldIdLst>
  <p:sldSz cx="12192000" cy="6858000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CA1980-7C69-496B-909A-5AB0EF2D4B5E}" type="datetimeFigureOut">
              <a:rPr lang="is-IS" smtClean="0"/>
              <a:t>30.4.2020</a:t>
            </a:fld>
            <a:endParaRPr lang="is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s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CA6D18-B17B-4F64-B6FD-EB8A71E2A776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075602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CA6D18-B17B-4F64-B6FD-EB8A71E2A776}" type="slidenum">
              <a:rPr lang="is-IS" smtClean="0"/>
              <a:t>3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637297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0355E-6972-40EE-A536-DB0F52BF8B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B24A5D-6048-4EE7-B159-5BF97E6925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8089B-47D1-4D89-B51C-E580B3A5A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EB5C-1683-4ED2-B6EF-BD2EBB686B0E}" type="datetimeFigureOut">
              <a:rPr lang="is-IS" smtClean="0"/>
              <a:t>30.4.2020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26B8C5-1413-4E4B-8BB0-3DC2EE622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2814C6-19AD-4A74-9A2B-5D196533E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5FFE-7C69-4AA1-AC0F-1F06C127658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192002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89D14-DC9B-48A6-ABA9-39F72E8C8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07BE66-E70E-438E-A8A8-16099F7F7A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4973EC-CD11-45E6-A0A1-6D9C6145F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EB5C-1683-4ED2-B6EF-BD2EBB686B0E}" type="datetimeFigureOut">
              <a:rPr lang="is-IS" smtClean="0"/>
              <a:t>30.4.2020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F472C-789C-4860-97B8-D891F3CC9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6B87B0-0D6F-46FB-AE71-29CCEC8B7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5FFE-7C69-4AA1-AC0F-1F06C127658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236719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DBA912-2856-4414-99A4-54AD8D18F8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D4B3AD-2A4F-497E-9727-BDB2B83B6F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8C286B-6315-4C86-B939-0D162E73A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EB5C-1683-4ED2-B6EF-BD2EBB686B0E}" type="datetimeFigureOut">
              <a:rPr lang="is-IS" smtClean="0"/>
              <a:t>30.4.2020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0053A9-1581-472F-9788-79E061B8A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0B52A3-8B88-4AB7-ABB9-140C77A57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5FFE-7C69-4AA1-AC0F-1F06C127658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199281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2743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80C01-C0BF-459D-AEB0-D7BD4D49C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70E78-45A6-4EDC-A314-DDEF35549A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020A45-8BD8-48DE-9A90-03CDA9E1D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EB5C-1683-4ED2-B6EF-BD2EBB686B0E}" type="datetimeFigureOut">
              <a:rPr lang="is-IS" smtClean="0"/>
              <a:t>30.4.2020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70BD0-AD9A-4AF7-A7D9-C06DF7E82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87368-4BD5-499C-977B-8EEDBAFC6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5FFE-7C69-4AA1-AC0F-1F06C127658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288330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711A7-A1D5-407A-B174-54562C14B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FE32F0-0668-4ABD-928A-859D0A5076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BD0E76-A111-49E4-AC28-44B8B9EB0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EB5C-1683-4ED2-B6EF-BD2EBB686B0E}" type="datetimeFigureOut">
              <a:rPr lang="is-IS" smtClean="0"/>
              <a:t>30.4.2020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8B456-45EA-421F-A202-C1F07B00A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FA803E-654C-455A-98A6-7BCCC4213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5FFE-7C69-4AA1-AC0F-1F06C127658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347300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67420-7521-45E7-8C33-A36325D2F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A01EF0-7AD1-478E-876D-7257FF89A7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B81A35-27A9-42C0-BB01-51D12942EE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E850F4-4B03-4B28-B9CB-C393DCADC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EB5C-1683-4ED2-B6EF-BD2EBB686B0E}" type="datetimeFigureOut">
              <a:rPr lang="is-IS" smtClean="0"/>
              <a:t>30.4.2020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6EB58F-F404-44CC-A07A-568376648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4F6C00-0876-4C96-AAD6-9E82817A4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5FFE-7C69-4AA1-AC0F-1F06C127658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342532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9AA8-43B6-4320-8BE6-EFF13BB49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A914E4-FEDD-4186-9F25-0A6526F213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3A3051-1C33-41EB-BED5-936D7F3B40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2BFB17-3C47-4C06-B1D3-1852B4CFAF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7FD0AD-411B-4170-9C45-A984CBD938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7636F8-1BFF-4590-A9B7-4C92C98B3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EB5C-1683-4ED2-B6EF-BD2EBB686B0E}" type="datetimeFigureOut">
              <a:rPr lang="is-IS" smtClean="0"/>
              <a:t>30.4.2020</a:t>
            </a:fld>
            <a:endParaRPr lang="is-I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647BB8-9D94-42FE-B29F-6529CDD19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7FD88C-9C8E-473E-B9B6-D401D05B4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5FFE-7C69-4AA1-AC0F-1F06C127658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277591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38B52-FFB5-49A9-B57D-BF23DD700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581D92-D444-4324-85B5-8B64B969D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EB5C-1683-4ED2-B6EF-BD2EBB686B0E}" type="datetimeFigureOut">
              <a:rPr lang="is-IS" smtClean="0"/>
              <a:t>30.4.2020</a:t>
            </a:fld>
            <a:endParaRPr lang="is-I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33A5B5-C6D2-43FA-BB63-256F72B7A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91C1E1-3412-4BD3-BA0B-5311A9027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5FFE-7C69-4AA1-AC0F-1F06C127658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203134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EA396B-7447-4D72-9618-BCB385BCD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EB5C-1683-4ED2-B6EF-BD2EBB686B0E}" type="datetimeFigureOut">
              <a:rPr lang="is-IS" smtClean="0"/>
              <a:t>30.4.2020</a:t>
            </a:fld>
            <a:endParaRPr lang="is-I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57E956-7134-4A27-AAAB-C2FA27516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25A612-E19A-46D3-A9D9-542AEEC0D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5FFE-7C69-4AA1-AC0F-1F06C127658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698467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7A114-F981-48C7-BF5C-306B4F7B9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627B6-5EB7-460C-81DD-B91CB67F84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659F0E-BA63-4682-BCFF-9B52A6468C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705E9E-37E7-49B7-9F49-2334FD80E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EB5C-1683-4ED2-B6EF-BD2EBB686B0E}" type="datetimeFigureOut">
              <a:rPr lang="is-IS" smtClean="0"/>
              <a:t>30.4.2020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0ABDB3-343B-41CE-8670-C2720BE92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3BF5ED-13CC-4F58-9D38-3DAE3DCCC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5FFE-7C69-4AA1-AC0F-1F06C127658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92868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EB9A2-E340-4F2C-A131-0ABEFE78F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F56A3F-7201-44E3-9352-7DB4B3D922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482595-057E-4F2A-88CF-ACE39149BB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A954CD-9C95-46F2-8FAE-31A3FA3EB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EB5C-1683-4ED2-B6EF-BD2EBB686B0E}" type="datetimeFigureOut">
              <a:rPr lang="is-IS" smtClean="0"/>
              <a:t>30.4.2020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F02B5F-2B19-4188-B8CD-19E32EC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447437-FAC0-4D43-A337-290150E1E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5FFE-7C69-4AA1-AC0F-1F06C127658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659527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A756F4-4D95-4D15-AD0C-85EC80FF8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DD42CF-D421-4D7D-A1F8-C78380089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F94185-6090-464B-811E-2F286951DA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BEB5C-1683-4ED2-B6EF-BD2EBB686B0E}" type="datetimeFigureOut">
              <a:rPr lang="is-IS" smtClean="0"/>
              <a:t>30.4.2020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1F0D70-090C-4452-9F7B-7724250FB1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D1E77-B538-4B7A-A8C0-A5FE6F0F54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C5FFE-7C69-4AA1-AC0F-1F06C127658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547446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O:\2015\Competence Center\Marketing\Garðabær\Nótt\nott\Powerpoint\powerpoint-look Folder\powerpoint-loo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623" y="-1047258"/>
            <a:ext cx="13233791" cy="8675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804270" y="155281"/>
            <a:ext cx="396044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s-IS" sz="4000" b="1" dirty="0">
                <a:solidFill>
                  <a:schemeClr val="bg1"/>
                </a:solidFill>
                <a:latin typeface="Gill Sans Light"/>
              </a:rPr>
              <a:t>Aðalfundur:</a:t>
            </a:r>
          </a:p>
          <a:p>
            <a:pPr algn="ctr"/>
            <a:r>
              <a:rPr lang="is-IS" sz="4000" b="1" dirty="0">
                <a:solidFill>
                  <a:schemeClr val="bg1"/>
                </a:solidFill>
                <a:latin typeface="Gill Sans Light"/>
              </a:rPr>
              <a:t>Heilsueflandi vinnuumhverfi</a:t>
            </a:r>
          </a:p>
          <a:p>
            <a:pPr algn="ctr"/>
            <a:r>
              <a:rPr lang="is-IS" sz="2800" b="1" dirty="0">
                <a:solidFill>
                  <a:schemeClr val="bg1"/>
                </a:solidFill>
                <a:latin typeface="Gill Sans Light"/>
                <a:cs typeface="Arial" panose="020B0604020202020204" pitchFamily="34" charset="0"/>
              </a:rPr>
              <a:t>Veffundur (</a:t>
            </a:r>
            <a:r>
              <a:rPr lang="is-IS" sz="2800" b="1" dirty="0" err="1">
                <a:solidFill>
                  <a:schemeClr val="bg1"/>
                </a:solidFill>
                <a:latin typeface="Gill Sans Light"/>
                <a:cs typeface="Arial" panose="020B0604020202020204" pitchFamily="34" charset="0"/>
              </a:rPr>
              <a:t>Teams</a:t>
            </a:r>
            <a:r>
              <a:rPr lang="is-IS" sz="2800" b="1" dirty="0">
                <a:solidFill>
                  <a:schemeClr val="bg1"/>
                </a:solidFill>
                <a:latin typeface="Gill Sans Light"/>
                <a:cs typeface="Arial" panose="020B0604020202020204" pitchFamily="34" charset="0"/>
              </a:rPr>
              <a:t>)</a:t>
            </a:r>
            <a:endParaRPr lang="is-IS" sz="2800" dirty="0">
              <a:solidFill>
                <a:schemeClr val="bg1"/>
              </a:solidFill>
              <a:latin typeface="Gill Sans Light"/>
              <a:cs typeface="Arial" panose="020B0604020202020204" pitchFamily="34" charset="0"/>
            </a:endParaRPr>
          </a:p>
          <a:p>
            <a:pPr algn="r"/>
            <a:endParaRPr lang="is-IS" sz="2000" dirty="0">
              <a:solidFill>
                <a:schemeClr val="bg1"/>
              </a:solidFill>
              <a:latin typeface="Gill Sans Light"/>
              <a:cs typeface="Arial" panose="020B0604020202020204" pitchFamily="34" charset="0"/>
            </a:endParaRPr>
          </a:p>
          <a:p>
            <a:pPr algn="r"/>
            <a:r>
              <a:rPr lang="is-IS" sz="2000" dirty="0">
                <a:solidFill>
                  <a:schemeClr val="bg1"/>
                </a:solidFill>
                <a:latin typeface="Gill Sans Light"/>
                <a:cs typeface="Arial" panose="020B0604020202020204" pitchFamily="34" charset="0"/>
              </a:rPr>
              <a:t>21.4.20</a:t>
            </a:r>
          </a:p>
        </p:txBody>
      </p:sp>
    </p:spTree>
    <p:extLst>
      <p:ext uri="{BB962C8B-B14F-4D97-AF65-F5344CB8AC3E}">
        <p14:creationId xmlns:p14="http://schemas.microsoft.com/office/powerpoint/2010/main" val="4182779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BE266-5B79-4A60-B38C-F04E6C32E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310" y="113456"/>
            <a:ext cx="10515600" cy="1325563"/>
          </a:xfrm>
        </p:spPr>
        <p:txBody>
          <a:bodyPr/>
          <a:lstStyle/>
          <a:p>
            <a:r>
              <a:rPr lang="en-GB" b="1" dirty="0" err="1">
                <a:solidFill>
                  <a:schemeClr val="accent5">
                    <a:lumMod val="50000"/>
                  </a:schemeClr>
                </a:solidFill>
              </a:rPr>
              <a:t>Dagskrá</a:t>
            </a:r>
            <a:r>
              <a:rPr lang="en-GB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5">
                    <a:lumMod val="50000"/>
                  </a:schemeClr>
                </a:solidFill>
              </a:rPr>
              <a:t>aðalfundar</a:t>
            </a:r>
            <a:endParaRPr lang="is-IS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29185A-DD21-41D3-95F1-68387CFD94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310" y="1355842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s-IS" sz="1800" b="1" dirty="0">
                <a:solidFill>
                  <a:schemeClr val="accent5">
                    <a:lumMod val="50000"/>
                  </a:schemeClr>
                </a:solidFill>
              </a:rPr>
              <a:t>Farið yfir ábyrgð og hlutverk stjórnar faghópa</a:t>
            </a:r>
            <a:endParaRPr lang="is-IS" sz="1800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is-IS" sz="1800" dirty="0">
                <a:solidFill>
                  <a:schemeClr val="accent5">
                    <a:lumMod val="50000"/>
                  </a:schemeClr>
                </a:solidFill>
              </a:rPr>
              <a:t>Stjórn faghóps ber ábyrgð á að aðalfundur sé haldinn og að á aðalfundi sé kosin stjórn faghóps og ber ásamt framkvæmdastjóra Stjórnvísi ábyrgð á að verklagsreglu þessari um stjórnun viðburða sé fylgt.</a:t>
            </a:r>
          </a:p>
          <a:p>
            <a:r>
              <a:rPr lang="is-IS" sz="1800" dirty="0">
                <a:solidFill>
                  <a:schemeClr val="accent5">
                    <a:lumMod val="50000"/>
                  </a:schemeClr>
                </a:solidFill>
              </a:rPr>
              <a:t>Stjórn faghóps útbýr dagskrá fyrir komandi starfsár faghópsins. Mikilvægt er að setja fundi sem fyrst inn á dagatal</a:t>
            </a:r>
          </a:p>
          <a:p>
            <a:r>
              <a:rPr lang="is-IS" sz="1800" dirty="0">
                <a:solidFill>
                  <a:schemeClr val="accent5">
                    <a:lumMod val="50000"/>
                  </a:schemeClr>
                </a:solidFill>
              </a:rPr>
              <a:t>Stjórnarmeðlimir faghóps séu virkir í starfi Stjórnvísi, þ.e.</a:t>
            </a:r>
          </a:p>
          <a:p>
            <a:pPr lvl="1"/>
            <a:r>
              <a:rPr lang="is-IS" sz="1800" dirty="0">
                <a:solidFill>
                  <a:schemeClr val="accent5">
                    <a:lumMod val="50000"/>
                  </a:schemeClr>
                </a:solidFill>
              </a:rPr>
              <a:t>Innan faghóps, við undirbúning og framkvæmd viðburða</a:t>
            </a:r>
          </a:p>
          <a:p>
            <a:pPr lvl="1"/>
            <a:r>
              <a:rPr lang="is-IS" sz="1800" dirty="0">
                <a:solidFill>
                  <a:schemeClr val="accent5">
                    <a:lumMod val="50000"/>
                  </a:schemeClr>
                </a:solidFill>
              </a:rPr>
              <a:t>Í faghópasamfélagi/samstarfi við aðra faghópa</a:t>
            </a:r>
          </a:p>
          <a:p>
            <a:pPr lvl="1"/>
            <a:r>
              <a:rPr lang="is-IS" sz="1800" dirty="0">
                <a:solidFill>
                  <a:schemeClr val="accent5">
                    <a:lumMod val="50000"/>
                  </a:schemeClr>
                </a:solidFill>
              </a:rPr>
              <a:t>Innan Stjórnvísi, s.s. vegna skipulagsfunda, þjálfunar og öðru á vegum Stjórnvísi.</a:t>
            </a:r>
          </a:p>
          <a:p>
            <a:pPr lvl="1"/>
            <a:r>
              <a:rPr lang="is-IS" sz="1800" dirty="0">
                <a:solidFill>
                  <a:schemeClr val="accent5">
                    <a:lumMod val="50000"/>
                  </a:schemeClr>
                </a:solidFill>
              </a:rPr>
              <a:t>Upplýsa aðila faghópsins um áhugaverða viðburði innanlands sem utan </a:t>
            </a:r>
          </a:p>
          <a:p>
            <a:r>
              <a:rPr lang="is-IS" sz="1800" dirty="0">
                <a:solidFill>
                  <a:schemeClr val="accent5">
                    <a:lumMod val="50000"/>
                  </a:schemeClr>
                </a:solidFill>
              </a:rPr>
              <a:t>Kosning stjórnar</a:t>
            </a:r>
          </a:p>
          <a:p>
            <a:r>
              <a:rPr lang="is-IS" sz="1800" dirty="0">
                <a:solidFill>
                  <a:schemeClr val="accent5">
                    <a:lumMod val="50000"/>
                  </a:schemeClr>
                </a:solidFill>
              </a:rPr>
              <a:t>Farið yfir viðmiðunarfjölda í stjórn, þ.e. í stjórn faghóps geta verið allt frá 4-10 manns</a:t>
            </a:r>
          </a:p>
          <a:p>
            <a:r>
              <a:rPr lang="is-IS" sz="1800" dirty="0">
                <a:solidFill>
                  <a:schemeClr val="accent5">
                    <a:lumMod val="50000"/>
                  </a:schemeClr>
                </a:solidFill>
              </a:rPr>
              <a:t>Samsetning í stjórn, þannig að í henni séu aðilar frá ólíkum fyrirtækjum/stofnunum/háskólasamfélaginu</a:t>
            </a:r>
          </a:p>
          <a:p>
            <a:r>
              <a:rPr lang="is-IS" sz="1800" dirty="0">
                <a:solidFill>
                  <a:schemeClr val="accent5">
                    <a:lumMod val="50000"/>
                  </a:schemeClr>
                </a:solidFill>
              </a:rPr>
              <a:t>Dagskrá faghópsins sl. starfsár.</a:t>
            </a:r>
          </a:p>
          <a:p>
            <a:r>
              <a:rPr lang="is-IS" sz="1800" dirty="0">
                <a:solidFill>
                  <a:schemeClr val="accent5">
                    <a:lumMod val="50000"/>
                  </a:schemeClr>
                </a:solidFill>
              </a:rPr>
              <a:t>Kosning nýs formanns</a:t>
            </a:r>
          </a:p>
          <a:p>
            <a:pPr marL="0" indent="0">
              <a:buNone/>
            </a:pPr>
            <a:endParaRPr lang="is-IS" sz="18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915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9BDDF-AE0A-46C3-B7EE-FB2451591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572" y="365125"/>
            <a:ext cx="10687228" cy="1325563"/>
          </a:xfrm>
        </p:spPr>
        <p:txBody>
          <a:bodyPr/>
          <a:lstStyle/>
          <a:p>
            <a:r>
              <a:rPr lang="is-IS" b="1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Stjórn faghóps:</a:t>
            </a:r>
            <a:br>
              <a:rPr lang="is-IS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is-IS" dirty="0">
              <a:solidFill>
                <a:schemeClr val="accent5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C64FE-BBE5-4756-AAAB-DDC7D0BBC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572" y="1751888"/>
            <a:ext cx="10687228" cy="4425075"/>
          </a:xfrm>
        </p:spPr>
        <p:txBody>
          <a:bodyPr>
            <a:normAutofit fontScale="55000" lnSpcReduction="20000"/>
          </a:bodyPr>
          <a:lstStyle/>
          <a:p>
            <a:r>
              <a:rPr lang="is-IS" dirty="0"/>
              <a:t>Ása </a:t>
            </a:r>
            <a:r>
              <a:rPr lang="is-IS" dirty="0" err="1"/>
              <a:t>Karin</a:t>
            </a:r>
            <a:r>
              <a:rPr lang="is-IS" dirty="0"/>
              <a:t> Hólm Bjarnadóttir	</a:t>
            </a:r>
            <a:r>
              <a:rPr lang="is-IS" dirty="0" err="1"/>
              <a:t>Capacent</a:t>
            </a:r>
            <a:endParaRPr lang="is-IS" dirty="0"/>
          </a:p>
          <a:p>
            <a:r>
              <a:rPr lang="is-IS" dirty="0"/>
              <a:t>Berglind Helgadóttir                      Landspítali.</a:t>
            </a:r>
          </a:p>
          <a:p>
            <a:r>
              <a:rPr lang="is-IS" dirty="0"/>
              <a:t>Björn Hermannsson                       Gagnaprisma</a:t>
            </a:r>
          </a:p>
          <a:p>
            <a:r>
              <a:rPr lang="is-IS" dirty="0"/>
              <a:t>Gerða Björg Hafsteinsdóttir         Reykjavíkurborg</a:t>
            </a:r>
          </a:p>
          <a:p>
            <a:r>
              <a:rPr lang="is-I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Guðbjörg Helga Birgisdóttir 	Vinnuvernd   			 Gefur ekki kost á sér áfram í stjórn</a:t>
            </a:r>
          </a:p>
          <a:p>
            <a:r>
              <a:rPr lang="is-IS" dirty="0"/>
              <a:t>Heiður Reynisdóttir                       Háskóli Íslands</a:t>
            </a:r>
          </a:p>
          <a:p>
            <a:r>
              <a:rPr lang="is-IS" dirty="0"/>
              <a:t>Ingibjörg Loftsdóttir                      VIRK – Starfsendurhæfingarsjóður, formaður</a:t>
            </a:r>
          </a:p>
          <a:p>
            <a:r>
              <a:rPr lang="is-I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Júlíana Einarsdóttir                        Hrafnista   			Hefur ekki staðfest áframhaldandi stjórnarsetu og telst því hætt</a:t>
            </a:r>
          </a:p>
          <a:p>
            <a:r>
              <a:rPr lang="is-IS" dirty="0"/>
              <a:t>Ólöf Kristín Sívertsen                     Marel </a:t>
            </a:r>
            <a:r>
              <a:rPr lang="is-IS" dirty="0" err="1"/>
              <a:t>Iceland</a:t>
            </a:r>
            <a:r>
              <a:rPr lang="is-IS" dirty="0"/>
              <a:t> ehf.</a:t>
            </a:r>
          </a:p>
          <a:p>
            <a:r>
              <a:rPr lang="is-IS" dirty="0"/>
              <a:t>Sesselja Traustadóttir                   Hjólafærni á Íslandi</a:t>
            </a:r>
          </a:p>
          <a:p>
            <a:r>
              <a:rPr lang="is-I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Sóley Ragnarsdóttir                       </a:t>
            </a:r>
            <a:r>
              <a:rPr lang="is-I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Isavia</a:t>
            </a:r>
            <a:r>
              <a:rPr lang="is-I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is-I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ohf</a:t>
            </a:r>
            <a:r>
              <a:rPr lang="is-I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				Gefur ekki kost á sér áfram í stjórn</a:t>
            </a:r>
          </a:p>
          <a:p>
            <a:r>
              <a:rPr lang="is-I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Sólveig Heimisdóttir                      Lífeyrissjóður starfsmanna ríkisins 		Gefur ekki kost á sér áfram í stjórn</a:t>
            </a:r>
          </a:p>
          <a:p>
            <a:r>
              <a:rPr lang="is-IS" dirty="0"/>
              <a:t>Unnur Jónsdóttir                            Orkuveita Reykjavíkur</a:t>
            </a:r>
          </a:p>
          <a:p>
            <a:r>
              <a:rPr lang="is-IS" dirty="0"/>
              <a:t>Yrsa G. Þorvaldsdóttir                   Hagvangur</a:t>
            </a:r>
          </a:p>
          <a:p>
            <a:endParaRPr lang="is-IS" dirty="0">
              <a:solidFill>
                <a:schemeClr val="accent5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909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F8E8C-2E6D-4A3E-B653-E753C3F32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00587"/>
          </a:xfrm>
        </p:spPr>
        <p:txBody>
          <a:bodyPr>
            <a:normAutofit fontScale="25000" lnSpcReduction="20000"/>
          </a:bodyPr>
          <a:lstStyle/>
          <a:p>
            <a:pPr marL="0" lvl="0" indent="0">
              <a:buNone/>
            </a:pPr>
            <a:r>
              <a:rPr lang="en-GB" sz="9600" dirty="0">
                <a:solidFill>
                  <a:schemeClr val="accent5">
                    <a:lumMod val="50000"/>
                  </a:schemeClr>
                </a:solidFill>
              </a:rPr>
              <a:t>Viðburðir á </a:t>
            </a:r>
            <a:r>
              <a:rPr lang="en-GB" sz="9600" dirty="0" err="1">
                <a:solidFill>
                  <a:schemeClr val="accent5">
                    <a:lumMod val="50000"/>
                  </a:schemeClr>
                </a:solidFill>
              </a:rPr>
              <a:t>vegum</a:t>
            </a:r>
            <a:r>
              <a:rPr lang="en-GB" sz="96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5">
                    <a:lumMod val="50000"/>
                  </a:schemeClr>
                </a:solidFill>
              </a:rPr>
              <a:t>fyrri</a:t>
            </a:r>
            <a:r>
              <a:rPr lang="en-GB" sz="96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5">
                    <a:lumMod val="50000"/>
                  </a:schemeClr>
                </a:solidFill>
              </a:rPr>
              <a:t>stjórnar</a:t>
            </a:r>
            <a:endParaRPr lang="en-GB" sz="9600" dirty="0">
              <a:solidFill>
                <a:schemeClr val="accent5">
                  <a:lumMod val="50000"/>
                </a:schemeClr>
              </a:solidFill>
            </a:endParaRPr>
          </a:p>
          <a:p>
            <a:pPr marL="0" lvl="0" indent="0">
              <a:buNone/>
            </a:pPr>
            <a:br>
              <a:rPr lang="is-IS" sz="7200" b="1" dirty="0"/>
            </a:br>
            <a:r>
              <a:rPr lang="is-IS" sz="7200" b="1" dirty="0"/>
              <a:t>Virði starfa – áhrifaþættir og aðferðir. </a:t>
            </a:r>
            <a:endParaRPr lang="is-IS" sz="7200" dirty="0"/>
          </a:p>
          <a:p>
            <a:r>
              <a:rPr lang="is-IS" sz="7200" dirty="0"/>
              <a:t>Dagsetning:               </a:t>
            </a:r>
            <a:r>
              <a:rPr lang="is-IS" sz="7200" dirty="0">
                <a:solidFill>
                  <a:srgbClr val="FF0000"/>
                </a:solidFill>
              </a:rPr>
              <a:t> 10.apríl 2019.</a:t>
            </a:r>
          </a:p>
          <a:p>
            <a:r>
              <a:rPr lang="is-IS" sz="7200" dirty="0"/>
              <a:t>Gestgjafi:                    Háskólinn í Reykjavík. </a:t>
            </a:r>
          </a:p>
          <a:p>
            <a:r>
              <a:rPr lang="is-IS" sz="7200" dirty="0"/>
              <a:t>Fyrirlesarar:               	</a:t>
            </a:r>
            <a:r>
              <a:rPr lang="is-IS" sz="7200" dirty="0" err="1"/>
              <a:t>Lúvísa</a:t>
            </a:r>
            <a:r>
              <a:rPr lang="is-IS" sz="7200" dirty="0"/>
              <a:t> Sigurðardóttir, Landspítalinn.</a:t>
            </a:r>
          </a:p>
          <a:p>
            <a:pPr marL="0" indent="0">
              <a:buNone/>
            </a:pPr>
            <a:r>
              <a:rPr lang="is-IS" sz="7200" dirty="0"/>
              <a:t>                                 	Auður Lilja Erlingsdóttir, Verkefnastofa starfsmats.</a:t>
            </a:r>
          </a:p>
          <a:p>
            <a:pPr marL="0" indent="0">
              <a:buNone/>
            </a:pPr>
            <a:r>
              <a:rPr lang="is-IS" sz="7200" dirty="0"/>
              <a:t>                                  	 Rósa Björk Bergþórsdóttir, Verkefnastofa starfsmats.</a:t>
            </a:r>
          </a:p>
          <a:p>
            <a:pPr marL="0" indent="0">
              <a:buNone/>
            </a:pPr>
            <a:r>
              <a:rPr lang="is-IS" sz="7200" dirty="0"/>
              <a:t>                            		 Katrín Ólafsdóttir, Háskólinn í Reykjavík. </a:t>
            </a:r>
          </a:p>
          <a:p>
            <a:pPr marL="0" indent="0">
              <a:buNone/>
            </a:pPr>
            <a:r>
              <a:rPr lang="is-IS" sz="7200" dirty="0"/>
              <a:t>  </a:t>
            </a:r>
          </a:p>
          <a:p>
            <a:pPr marL="0" lvl="0" indent="0">
              <a:buNone/>
            </a:pPr>
            <a:r>
              <a:rPr lang="is-IS" sz="7200" b="1" dirty="0"/>
              <a:t>Nýjar áskoranir – stefnumót við mannauðsstjóra, heilbrigði og </a:t>
            </a:r>
            <a:r>
              <a:rPr lang="is-IS" sz="7200" b="1" dirty="0" err="1"/>
              <a:t>Qigong</a:t>
            </a:r>
            <a:r>
              <a:rPr lang="is-IS" sz="7200" b="1" dirty="0"/>
              <a:t> lífsorkan.</a:t>
            </a:r>
            <a:endParaRPr lang="is-IS" sz="7200" dirty="0"/>
          </a:p>
          <a:p>
            <a:r>
              <a:rPr lang="is-IS" sz="7200" dirty="0"/>
              <a:t>Sameiginlegur fundur faghópa um heilsueflandi vinnuumhverfi og mannauðsstjórnun.</a:t>
            </a:r>
          </a:p>
          <a:p>
            <a:r>
              <a:rPr lang="is-IS" sz="7200" dirty="0"/>
              <a:t>Dagsetning:               </a:t>
            </a:r>
            <a:r>
              <a:rPr lang="is-IS" sz="7200" dirty="0">
                <a:solidFill>
                  <a:srgbClr val="FF0000"/>
                </a:solidFill>
              </a:rPr>
              <a:t> 25.október 2019.</a:t>
            </a:r>
          </a:p>
          <a:p>
            <a:r>
              <a:rPr lang="is-IS" sz="7200" dirty="0"/>
              <a:t>Gestgjafi:                    Háskólinn í Reykjavík.</a:t>
            </a:r>
          </a:p>
          <a:p>
            <a:r>
              <a:rPr lang="is-IS" sz="7200" dirty="0"/>
              <a:t>Fyrirlesari:                   Þorvaldur Ingi Jónsson.</a:t>
            </a:r>
          </a:p>
          <a:p>
            <a:pPr marL="0" indent="0">
              <a:buNone/>
            </a:pPr>
            <a:r>
              <a:rPr lang="is-IS" sz="8000" dirty="0"/>
              <a:t> </a:t>
            </a:r>
          </a:p>
          <a:p>
            <a:pPr marL="0" lvl="0" indent="0">
              <a:buNone/>
            </a:pPr>
            <a:endParaRPr lang="is-IS" sz="80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9D07FC6-E30C-42F0-8681-25E6CE757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b="1" dirty="0">
                <a:solidFill>
                  <a:schemeClr val="accent5">
                    <a:lumMod val="50000"/>
                  </a:schemeClr>
                </a:solidFill>
              </a:rPr>
              <a:t>Heilsueflandi </a:t>
            </a:r>
            <a:r>
              <a:rPr lang="en-GB" b="1" dirty="0" err="1">
                <a:solidFill>
                  <a:schemeClr val="accent5">
                    <a:lumMod val="50000"/>
                  </a:schemeClr>
                </a:solidFill>
              </a:rPr>
              <a:t>vinnuumhverfi</a:t>
            </a:r>
            <a:r>
              <a:rPr lang="en-GB" b="1" dirty="0">
                <a:solidFill>
                  <a:schemeClr val="accent5">
                    <a:lumMod val="50000"/>
                  </a:schemeClr>
                </a:solidFill>
              </a:rPr>
              <a:t> - </a:t>
            </a:r>
            <a:r>
              <a:rPr lang="en-GB" b="1" dirty="0" err="1">
                <a:solidFill>
                  <a:schemeClr val="accent5">
                    <a:lumMod val="50000"/>
                  </a:schemeClr>
                </a:solidFill>
              </a:rPr>
              <a:t>viðburðir</a:t>
            </a:r>
            <a:endParaRPr lang="is-IS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056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98B5F-AB3B-4552-AE03-A073884C5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8825"/>
          </a:xfrm>
        </p:spPr>
        <p:txBody>
          <a:bodyPr/>
          <a:lstStyle/>
          <a:p>
            <a:r>
              <a:rPr lang="is-IS" dirty="0"/>
              <a:t>Viðburðir, frh.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F1464-992C-42B1-99DE-3DF508BB1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5875"/>
            <a:ext cx="10515600" cy="4891088"/>
          </a:xfrm>
        </p:spPr>
        <p:txBody>
          <a:bodyPr>
            <a:normAutofit fontScale="25000" lnSpcReduction="20000"/>
          </a:bodyPr>
          <a:lstStyle/>
          <a:p>
            <a:pPr marL="0" lvl="0" indent="0">
              <a:buNone/>
            </a:pPr>
            <a:r>
              <a:rPr lang="is-IS" sz="7200" b="1" dirty="0"/>
              <a:t>Samspil núvitundar, stjórnunar og nýsköpunar</a:t>
            </a:r>
            <a:endParaRPr lang="is-IS" sz="7200" dirty="0"/>
          </a:p>
          <a:p>
            <a:r>
              <a:rPr lang="is-IS" sz="7200" dirty="0"/>
              <a:t>Sameiginlegur fundur faghópa um heilsueflandi vinnuumhverfi og mannauðsstjórnun.</a:t>
            </a:r>
          </a:p>
          <a:p>
            <a:r>
              <a:rPr lang="is-IS" sz="7200" dirty="0"/>
              <a:t>Dagsetning:                13.desember 2019.</a:t>
            </a:r>
          </a:p>
          <a:p>
            <a:r>
              <a:rPr lang="is-IS" sz="7200" dirty="0"/>
              <a:t>Gestgjafi:                    Nýsköpunarmiðstöð Íslands.</a:t>
            </a:r>
          </a:p>
          <a:p>
            <a:r>
              <a:rPr lang="is-IS" sz="7200" dirty="0"/>
              <a:t>Fyrirlesari:                   Vin </a:t>
            </a:r>
            <a:r>
              <a:rPr lang="is-IS" sz="7200" dirty="0" err="1"/>
              <a:t>Harris</a:t>
            </a:r>
            <a:r>
              <a:rPr lang="is-IS" sz="7200" dirty="0"/>
              <a:t>, </a:t>
            </a:r>
            <a:r>
              <a:rPr lang="is-IS" sz="7200" dirty="0" err="1"/>
              <a:t>Ventrolla</a:t>
            </a:r>
            <a:r>
              <a:rPr lang="is-IS" sz="7200" dirty="0"/>
              <a:t> </a:t>
            </a:r>
            <a:r>
              <a:rPr lang="is-IS" sz="7200" dirty="0" err="1"/>
              <a:t>Scotland</a:t>
            </a:r>
            <a:r>
              <a:rPr lang="is-IS" sz="7200" dirty="0"/>
              <a:t>. </a:t>
            </a:r>
            <a:br>
              <a:rPr lang="is-IS" sz="7200" dirty="0"/>
            </a:br>
            <a:endParaRPr lang="is-IS" sz="7200" dirty="0"/>
          </a:p>
          <a:p>
            <a:pPr marL="0" indent="0">
              <a:buNone/>
            </a:pPr>
            <a:r>
              <a:rPr lang="is-IS" sz="7200" b="1" dirty="0"/>
              <a:t>Hvað hefur langlífi og góð heilsa með stjórnun að gera? Hvað segir „</a:t>
            </a:r>
            <a:r>
              <a:rPr lang="is-IS" sz="7200" b="1" dirty="0" err="1"/>
              <a:t>Blue</a:t>
            </a:r>
            <a:r>
              <a:rPr lang="is-IS" sz="7200" b="1" dirty="0"/>
              <a:t> </a:t>
            </a:r>
            <a:r>
              <a:rPr lang="is-IS" sz="7200" b="1" dirty="0" err="1"/>
              <a:t>zones</a:t>
            </a:r>
            <a:r>
              <a:rPr lang="is-IS" sz="7200" b="1" dirty="0"/>
              <a:t>“ rannsóknin?</a:t>
            </a:r>
            <a:endParaRPr lang="is-IS" sz="7200" dirty="0"/>
          </a:p>
          <a:p>
            <a:r>
              <a:rPr lang="is-IS" sz="7200" dirty="0"/>
              <a:t>Sameiginlegur fundur faghópa um heilsueflandi vinnuumhverfi og mannauðsstjórnun.  </a:t>
            </a:r>
          </a:p>
          <a:p>
            <a:r>
              <a:rPr lang="is-IS" sz="7200" dirty="0"/>
              <a:t>Dagsetning:                21.janúar 2020.</a:t>
            </a:r>
          </a:p>
          <a:p>
            <a:r>
              <a:rPr lang="is-IS" sz="7200" dirty="0"/>
              <a:t>Gestgjafi:                    Háskólinn í Reykjavík. </a:t>
            </a:r>
          </a:p>
          <a:p>
            <a:r>
              <a:rPr lang="is-IS" sz="7200" dirty="0"/>
              <a:t>Fyrirlesari:                   Guðjón Svansson, Njóttu ferðalagsins.   </a:t>
            </a:r>
          </a:p>
          <a:p>
            <a:pPr marL="0" indent="0">
              <a:buNone/>
            </a:pPr>
            <a:r>
              <a:rPr lang="is-IS" sz="7200" b="1" dirty="0"/>
              <a:t>               </a:t>
            </a:r>
            <a:r>
              <a:rPr lang="is-IS" sz="7200" dirty="0"/>
              <a:t> </a:t>
            </a:r>
          </a:p>
          <a:p>
            <a:pPr marL="0" lvl="0" indent="0">
              <a:buNone/>
            </a:pPr>
            <a:r>
              <a:rPr lang="is-IS" sz="7200" b="1" dirty="0"/>
              <a:t>Hvers vegna er mikilvægt að gera áhættumat fyrir félagslega þætti í vinnuumhverfinu? </a:t>
            </a:r>
            <a:endParaRPr lang="is-IS" sz="7200" dirty="0"/>
          </a:p>
          <a:p>
            <a:r>
              <a:rPr lang="is-IS" sz="7200" dirty="0"/>
              <a:t>Dagsetning:                4.mars 2020.</a:t>
            </a:r>
          </a:p>
          <a:p>
            <a:r>
              <a:rPr lang="is-IS" sz="7200" dirty="0"/>
              <a:t>Gestgjafi:                    Háskólinn í Reykjavík. </a:t>
            </a:r>
          </a:p>
          <a:p>
            <a:r>
              <a:rPr lang="is-IS" sz="7200" dirty="0"/>
              <a:t>Fyrirlesarar:                 Helga Bryndís Kristjánsdóttir, Vinnueftirlitið.</a:t>
            </a:r>
          </a:p>
          <a:p>
            <a:pPr marL="0" indent="0">
              <a:buNone/>
            </a:pPr>
            <a:r>
              <a:rPr lang="is-IS" sz="7200" dirty="0"/>
              <a:t> </a:t>
            </a:r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1855781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D3519-D38A-49FF-A58D-DEA35A135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4524"/>
          </a:xfrm>
        </p:spPr>
        <p:txBody>
          <a:bodyPr>
            <a:noAutofit/>
          </a:bodyPr>
          <a:lstStyle/>
          <a:p>
            <a:r>
              <a:rPr lang="is-IS" sz="3600" dirty="0"/>
              <a:t>Viðburðir sem frestað var vegna COVID-19 og</a:t>
            </a:r>
            <a:br>
              <a:rPr lang="is-IS" sz="3600" dirty="0"/>
            </a:br>
            <a:r>
              <a:rPr lang="is-IS" sz="3600" dirty="0"/>
              <a:t>verða mögulega á dagskrá í haust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44DB5-18F3-4BBB-9045-557BFFBDD7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3025"/>
            <a:ext cx="10515600" cy="4833938"/>
          </a:xfrm>
        </p:spPr>
        <p:txBody>
          <a:bodyPr>
            <a:normAutofit fontScale="92500" lnSpcReduction="20000"/>
          </a:bodyPr>
          <a:lstStyle/>
          <a:p>
            <a:r>
              <a:rPr lang="is-IS" sz="2200" b="1" dirty="0"/>
              <a:t>Hreyfing í og úr vinnu - allra hagur,  (maí 2021, 12.5.?)</a:t>
            </a:r>
          </a:p>
          <a:p>
            <a:pPr lvl="1"/>
            <a:r>
              <a:rPr lang="is-IS" sz="1800" dirty="0"/>
              <a:t>Átti að vera miðvikudaginn 29. apríl kl. 8.30 – 10    Mögulega hægt að tengjast viðburði 25.8. á vegum Hjólafærni, Vistbyggðaráði og Grænni orku</a:t>
            </a:r>
          </a:p>
          <a:p>
            <a:pPr lvl="1"/>
            <a:r>
              <a:rPr lang="is-IS" sz="1800" dirty="0"/>
              <a:t>Umsjón: Sesselja, Júlíana, Guðbjörg, (Ingibjörg)         </a:t>
            </a:r>
            <a:endParaRPr lang="is-IS" sz="2200" dirty="0"/>
          </a:p>
          <a:p>
            <a:r>
              <a:rPr lang="is-IS" sz="2200" b="1" dirty="0"/>
              <a:t>Sjálfræði í starfi</a:t>
            </a:r>
          </a:p>
          <a:p>
            <a:pPr lvl="1"/>
            <a:r>
              <a:rPr lang="is-IS" sz="1800" dirty="0"/>
              <a:t>Dagsetning var ekki komin</a:t>
            </a:r>
          </a:p>
          <a:p>
            <a:pPr lvl="1"/>
            <a:r>
              <a:rPr lang="is-IS" sz="1800" dirty="0"/>
              <a:t>Umsjón: Heiður, (Berglind), Ingibjörg</a:t>
            </a:r>
            <a:endParaRPr lang="is-IS" sz="2200" dirty="0"/>
          </a:p>
          <a:p>
            <a:r>
              <a:rPr lang="is-IS" sz="2200" b="1" dirty="0"/>
              <a:t>Fjarverustjórnun - viðveruhvatning</a:t>
            </a:r>
          </a:p>
          <a:p>
            <a:pPr lvl="1"/>
            <a:r>
              <a:rPr lang="is-IS" sz="1800" dirty="0"/>
              <a:t>Dagsetning var ekki komin</a:t>
            </a:r>
          </a:p>
          <a:p>
            <a:pPr lvl="1"/>
            <a:r>
              <a:rPr lang="is-IS" sz="1800" dirty="0"/>
              <a:t>Umsjón: Berglind, Unnur, Gerða Björg, Ólöf Kristín</a:t>
            </a:r>
          </a:p>
          <a:p>
            <a:r>
              <a:rPr lang="is-IS" sz="2200" b="1" dirty="0"/>
              <a:t>Svefn, vinnutími, lífsstíll</a:t>
            </a:r>
          </a:p>
          <a:p>
            <a:pPr lvl="1"/>
            <a:r>
              <a:rPr lang="is-IS" sz="1800" dirty="0"/>
              <a:t>Dagsetning var ekki komin</a:t>
            </a:r>
          </a:p>
          <a:p>
            <a:pPr lvl="1"/>
            <a:r>
              <a:rPr lang="is-IS" sz="1800" dirty="0"/>
              <a:t>Umsjón: Berglind, Ása </a:t>
            </a:r>
            <a:r>
              <a:rPr lang="is-IS" sz="1800" dirty="0" err="1"/>
              <a:t>Karin</a:t>
            </a:r>
            <a:r>
              <a:rPr lang="is-IS" sz="1800" dirty="0"/>
              <a:t>, Gerða Björg</a:t>
            </a:r>
          </a:p>
          <a:p>
            <a:r>
              <a:rPr lang="is-IS" sz="2200" b="1" dirty="0"/>
              <a:t>Samskipti á vinnustað</a:t>
            </a:r>
          </a:p>
          <a:p>
            <a:pPr lvl="1"/>
            <a:r>
              <a:rPr lang="is-IS" sz="1800" dirty="0"/>
              <a:t>Dagsetning var ekki komin</a:t>
            </a:r>
          </a:p>
          <a:p>
            <a:pPr lvl="1"/>
            <a:r>
              <a:rPr lang="is-IS" sz="1800" dirty="0"/>
              <a:t>Umsjón: Heiður, Gerða Björg, Ása </a:t>
            </a:r>
            <a:r>
              <a:rPr lang="is-IS" sz="1800" dirty="0" err="1"/>
              <a:t>Karin</a:t>
            </a:r>
            <a:endParaRPr lang="is-IS" sz="1800" dirty="0"/>
          </a:p>
          <a:p>
            <a:r>
              <a:rPr lang="is-IS" sz="2200" b="1" dirty="0"/>
              <a:t>Áhættumat aftur, annað nafn? Púlskönnun?</a:t>
            </a:r>
          </a:p>
          <a:p>
            <a:pPr lvl="1"/>
            <a:endParaRPr lang="is-IS" sz="1800" b="1" dirty="0"/>
          </a:p>
          <a:p>
            <a:pPr marL="0" indent="0">
              <a:buNone/>
            </a:pP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193595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D2E45-B9A9-47B6-915D-01981DC19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2315"/>
          </a:xfrm>
        </p:spPr>
        <p:txBody>
          <a:bodyPr/>
          <a:lstStyle/>
          <a:p>
            <a:r>
              <a:rPr lang="en-GB" b="1" dirty="0" err="1">
                <a:solidFill>
                  <a:schemeClr val="accent5">
                    <a:lumMod val="50000"/>
                  </a:schemeClr>
                </a:solidFill>
              </a:rPr>
              <a:t>Niðurstaða</a:t>
            </a:r>
            <a:r>
              <a:rPr lang="en-GB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5">
                    <a:lumMod val="50000"/>
                  </a:schemeClr>
                </a:solidFill>
              </a:rPr>
              <a:t>aðalfundar</a:t>
            </a:r>
            <a:endParaRPr lang="is-IS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B86773-E59B-46F5-AA66-1C255290B0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7440"/>
            <a:ext cx="10515600" cy="5385435"/>
          </a:xfrm>
        </p:spPr>
        <p:txBody>
          <a:bodyPr>
            <a:normAutofit fontScale="70000" lnSpcReduction="20000"/>
          </a:bodyPr>
          <a:lstStyle/>
          <a:p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Kosning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stjórnar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lvl="1"/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Eftirfarandi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aðilar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úr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stjórn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mættu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á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fundinn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og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munu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sitja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áfram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í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stjórn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:</a:t>
            </a:r>
          </a:p>
          <a:p>
            <a:pPr lvl="2"/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Ása Karin, Berglind, Gerða Björg, Heiður, Ólöf Kristín, Sesselja, Unnur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og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Yrsa. </a:t>
            </a:r>
          </a:p>
          <a:p>
            <a:pPr lvl="2"/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Björn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komst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ekki á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fundinn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en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verður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áfram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í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stjórn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Kosning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nýs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formanns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lvl="1"/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Ákveðið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var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að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Ingibjörg Loftsdóttir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yrði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áfram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formaður</a:t>
            </a: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Gildi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og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áherslur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hópsins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verða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skilgreind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á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næstu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fundum</a:t>
            </a: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Viðburðir</a:t>
            </a:r>
          </a:p>
          <a:p>
            <a:pPr lvl="1"/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Þemað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fyrir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viðburði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í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vetur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var: </a:t>
            </a:r>
          </a:p>
          <a:p>
            <a:pPr lvl="2"/>
            <a:r>
              <a:rPr lang="is-IS" dirty="0"/>
              <a:t>Áhersla á heilsueflandi stjórnunarhætti og skipulag á vinnustöðum a </a:t>
            </a:r>
            <a:r>
              <a:rPr lang="is-IS" dirty="0" err="1"/>
              <a:t>la</a:t>
            </a:r>
            <a:r>
              <a:rPr lang="is-IS" dirty="0"/>
              <a:t> Ingibjörg Jónsdóttir</a:t>
            </a:r>
          </a:p>
          <a:p>
            <a:pPr lvl="2"/>
            <a:r>
              <a:rPr lang="is-IS" dirty="0"/>
              <a:t>Þemað verður endurskoðað á fundi í lok sumar og eins ákveðið endanlega með viðburði</a:t>
            </a:r>
          </a:p>
          <a:p>
            <a:pPr lvl="1"/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Ákveðið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var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að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fara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af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stað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með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næstu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viðburði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í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haust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fyrir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utan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þátttöku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í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viðburði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br>
              <a:rPr lang="en-GB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á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vegum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Hjólafærni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o.fl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.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aðila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sem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er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á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dagskrá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25.8.</a:t>
            </a:r>
          </a:p>
          <a:p>
            <a:pPr lvl="2"/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Sesselja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og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Ingibjörg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verða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í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sambandi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til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að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koma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á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tengingu</a:t>
            </a: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Samskiptamáti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hópsins</a:t>
            </a: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  <a:p>
            <a:pPr lvl="1"/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Ákveðið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var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að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taka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a.m.k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.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einhverja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fundi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hópsins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á Teams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og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sérstaklega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fundi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undirhópa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vegna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viðburða</a:t>
            </a: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  <a:p>
            <a:pPr lvl="1"/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Netpóstar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og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Teams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verður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notað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til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samskipta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en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hætt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að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nota Facebook</a:t>
            </a:r>
          </a:p>
          <a:p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Næsti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fundur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hópsins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verður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20.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ágúst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, kl. 8:30-9:30</a:t>
            </a:r>
          </a:p>
          <a:p>
            <a:pPr lvl="1"/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Stefnt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er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að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því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að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hópurinn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hittist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mánaðarlega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eftir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það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mögulega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á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sama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tíma</a:t>
            </a: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GB" dirty="0">
              <a:solidFill>
                <a:schemeClr val="accent5">
                  <a:lumMod val="50000"/>
                </a:schemeClr>
              </a:solidFill>
            </a:endParaRPr>
          </a:p>
          <a:p>
            <a:pPr lvl="1"/>
            <a:endParaRPr lang="is-IS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438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1707</TotalTime>
  <Words>289</Words>
  <Application>Microsoft Office PowerPoint</Application>
  <PresentationFormat>Widescreen</PresentationFormat>
  <Paragraphs>104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Gill Sans Light</vt:lpstr>
      <vt:lpstr>Office Theme</vt:lpstr>
      <vt:lpstr>PowerPoint Presentation</vt:lpstr>
      <vt:lpstr>Dagskrá aðalfundar</vt:lpstr>
      <vt:lpstr>Stjórn faghóps: </vt:lpstr>
      <vt:lpstr>Heilsueflandi vinnuumhverfi - viðburðir</vt:lpstr>
      <vt:lpstr>Viðburðir, frh. </vt:lpstr>
      <vt:lpstr>Viðburðir sem frestað var vegna COVID-19 og verða mögulega á dagskrá í haust</vt:lpstr>
      <vt:lpstr>Niðurstaða aðalfundar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Þuríður Stefánsdóttir</dc:creator>
  <cp:lastModifiedBy>Ingibjörg Loftsdóttir</cp:lastModifiedBy>
  <cp:revision>57</cp:revision>
  <dcterms:created xsi:type="dcterms:W3CDTF">2020-04-15T09:31:16Z</dcterms:created>
  <dcterms:modified xsi:type="dcterms:W3CDTF">2020-04-30T14:33:58Z</dcterms:modified>
</cp:coreProperties>
</file>