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sldIdLst>
    <p:sldId id="256" r:id="rId2"/>
    <p:sldId id="257" r:id="rId3"/>
    <p:sldId id="262" r:id="rId4"/>
    <p:sldId id="263" r:id="rId5"/>
    <p:sldId id="265" r:id="rId6"/>
    <p:sldId id="264" r:id="rId7"/>
    <p:sldId id="266" r:id="rId8"/>
    <p:sldId id="268" r:id="rId9"/>
    <p:sldId id="267" r:id="rId10"/>
    <p:sldId id="261" r:id="rId11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3840" userDrawn="1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4DE79E45-8A64-408E-B46A-8EB89A9AEA68}" v="6" dt="2021-04-27T22:10:12.790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2952" autoAdjust="0"/>
    <p:restoredTop sz="94660"/>
  </p:normalViewPr>
  <p:slideViewPr>
    <p:cSldViewPr snapToGrid="0" showGuides="1">
      <p:cViewPr varScale="1">
        <p:scale>
          <a:sx n="69" d="100"/>
          <a:sy n="69" d="100"/>
        </p:scale>
        <p:origin x="66" y="192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microsoft.com/office/2015/10/relationships/revisionInfo" Target="revisionInfo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tableStyles" Target="tableStyles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46A3F4-20F5-4CD3-9B02-1F6BA7F5B8D7}" type="datetimeFigureOut">
              <a:rPr lang="en-US" smtClean="0"/>
              <a:t>5/17/2021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3AF4F5-BAC6-4A18-947C-E547995958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1667392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46A3F4-20F5-4CD3-9B02-1F6BA7F5B8D7}" type="datetimeFigureOut">
              <a:rPr lang="en-US" smtClean="0"/>
              <a:t>5/17/2021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3AF4F5-BAC6-4A18-947C-E547995958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35448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46A3F4-20F5-4CD3-9B02-1F6BA7F5B8D7}" type="datetimeFigureOut">
              <a:rPr lang="en-US" smtClean="0"/>
              <a:t>5/17/2021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3AF4F5-BAC6-4A18-947C-E547995958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8047941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46A3F4-20F5-4CD3-9B02-1F6BA7F5B8D7}" type="datetimeFigureOut">
              <a:rPr lang="en-US" smtClean="0"/>
              <a:t>5/17/2021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3AF4F5-BAC6-4A18-947C-E547995958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6522817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46A3F4-20F5-4CD3-9B02-1F6BA7F5B8D7}" type="datetimeFigureOut">
              <a:rPr lang="en-US" smtClean="0"/>
              <a:t>5/17/2021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3AF4F5-BAC6-4A18-947C-E547995958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7786541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46A3F4-20F5-4CD3-9B02-1F6BA7F5B8D7}" type="datetimeFigureOut">
              <a:rPr lang="en-US" smtClean="0"/>
              <a:t>5/17/2021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3AF4F5-BAC6-4A18-947C-E547995958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759487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46A3F4-20F5-4CD3-9B02-1F6BA7F5B8D7}" type="datetimeFigureOut">
              <a:rPr lang="en-US" smtClean="0"/>
              <a:t>5/17/2021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3AF4F5-BAC6-4A18-947C-E547995958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13028246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46A3F4-20F5-4CD3-9B02-1F6BA7F5B8D7}" type="datetimeFigureOut">
              <a:rPr lang="en-US" smtClean="0"/>
              <a:t>5/17/2021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3AF4F5-BAC6-4A18-947C-E547995958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5513187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46A3F4-20F5-4CD3-9B02-1F6BA7F5B8D7}" type="datetimeFigureOut">
              <a:rPr lang="en-US" smtClean="0"/>
              <a:t>5/17/2021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3AF4F5-BAC6-4A18-947C-E547995958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228341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46A3F4-20F5-4CD3-9B02-1F6BA7F5B8D7}" type="datetimeFigureOut">
              <a:rPr lang="en-US" smtClean="0"/>
              <a:t>5/17/2021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3AF4F5-BAC6-4A18-947C-E547995958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5824553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A946A3F4-20F5-4CD3-9B02-1F6BA7F5B8D7}" type="datetimeFigureOut">
              <a:rPr lang="en-US" smtClean="0"/>
              <a:t>5/17/2021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E03AF4F5-BAC6-4A18-947C-E547995958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1071829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946A3F4-20F5-4CD3-9B02-1F6BA7F5B8D7}" type="datetimeFigureOut">
              <a:rPr lang="en-US" smtClean="0"/>
              <a:t>5/17/2021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03AF4F5-BAC6-4A18-947C-E547995958C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262845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e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70338" y="-79131"/>
            <a:ext cx="12192000" cy="6858000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549519" y="1273676"/>
            <a:ext cx="7230208" cy="132343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s-IS" sz="4000" dirty="0">
                <a:solidFill>
                  <a:schemeClr val="bg1"/>
                </a:solidFill>
                <a:latin typeface="Arial Black" panose="020B0A04020102020204" pitchFamily="34" charset="0"/>
              </a:rPr>
              <a:t>Aðalfundur </a:t>
            </a:r>
          </a:p>
          <a:p>
            <a:r>
              <a:rPr lang="is-IS" sz="4000" dirty="0">
                <a:solidFill>
                  <a:schemeClr val="bg1"/>
                </a:solidFill>
                <a:latin typeface="Arial Black" panose="020B0A04020102020204" pitchFamily="34" charset="0"/>
              </a:rPr>
              <a:t>28. apríl 2021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9BE70BEA-13FD-428D-8BB4-78DCBEE706BE}"/>
              </a:ext>
            </a:extLst>
          </p:cNvPr>
          <p:cNvSpPr txBox="1"/>
          <p:nvPr/>
        </p:nvSpPr>
        <p:spPr>
          <a:xfrm>
            <a:off x="463061" y="2689190"/>
            <a:ext cx="7704993" cy="1077218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is-IS" sz="3200" dirty="0">
                <a:solidFill>
                  <a:schemeClr val="bg1"/>
                </a:solidFill>
                <a:latin typeface="Arial Black" panose="020B0A04020102020204" pitchFamily="34" charset="0"/>
              </a:rPr>
              <a:t>Faghópur um </a:t>
            </a:r>
          </a:p>
          <a:p>
            <a:r>
              <a:rPr lang="is-IS" sz="3200" dirty="0">
                <a:solidFill>
                  <a:schemeClr val="bg1"/>
                </a:solidFill>
                <a:latin typeface="Arial Black" panose="020B0A04020102020204" pitchFamily="34" charset="0"/>
              </a:rPr>
              <a:t>mannauðsstjórnun</a:t>
            </a:r>
          </a:p>
        </p:txBody>
      </p:sp>
    </p:spTree>
    <p:extLst>
      <p:ext uri="{BB962C8B-B14F-4D97-AF65-F5344CB8AC3E}">
        <p14:creationId xmlns:p14="http://schemas.microsoft.com/office/powerpoint/2010/main" val="162791771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"/>
            <a:ext cx="12192000" cy="6858000"/>
          </a:xfrm>
        </p:spPr>
      </p:pic>
      <p:sp>
        <p:nvSpPr>
          <p:cNvPr id="5" name="TextBox 4"/>
          <p:cNvSpPr txBox="1"/>
          <p:nvPr/>
        </p:nvSpPr>
        <p:spPr>
          <a:xfrm>
            <a:off x="760178" y="732375"/>
            <a:ext cx="10593622" cy="58477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s-IS" sz="3200" dirty="0">
                <a:solidFill>
                  <a:schemeClr val="bg2">
                    <a:lumMod val="50000"/>
                  </a:schemeClr>
                </a:solidFill>
                <a:latin typeface="Arial Black" panose="020B0A04020102020204" pitchFamily="34" charset="0"/>
              </a:rPr>
              <a:t>Aðalfundur – faghópur um mannauðsstjórnun</a:t>
            </a:r>
          </a:p>
        </p:txBody>
      </p:sp>
      <p:sp>
        <p:nvSpPr>
          <p:cNvPr id="6" name="Rectangle 5"/>
          <p:cNvSpPr/>
          <p:nvPr/>
        </p:nvSpPr>
        <p:spPr>
          <a:xfrm>
            <a:off x="838200" y="1684400"/>
            <a:ext cx="6096000" cy="3735318"/>
          </a:xfrm>
          <a:prstGeom prst="rect">
            <a:avLst/>
          </a:prstGeom>
        </p:spPr>
        <p:txBody>
          <a:bodyPr>
            <a:spAutoFit/>
          </a:bodyPr>
          <a:lstStyle/>
          <a:p>
            <a:pPr>
              <a:spcAft>
                <a:spcPts val="600"/>
              </a:spcAft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Fjarfundur - Teams</a:t>
            </a:r>
          </a:p>
          <a:p>
            <a:pPr>
              <a:spcAft>
                <a:spcPts val="600"/>
              </a:spcAft>
            </a:pPr>
            <a:r>
              <a:rPr lang="is-IS" dirty="0"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Kl. </a:t>
            </a: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12:00-12:30</a:t>
            </a:r>
            <a:endParaRPr lang="is-IS" dirty="0"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>
              <a:spcAft>
                <a:spcPts val="600"/>
              </a:spcAft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28. apríl 2021 </a:t>
            </a:r>
          </a:p>
          <a:p>
            <a:pPr>
              <a:lnSpc>
                <a:spcPct val="107000"/>
              </a:lnSpc>
              <a:spcAft>
                <a:spcPts val="600"/>
              </a:spcAft>
            </a:pPr>
            <a:endParaRPr lang="is-IS" sz="1800" b="1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>
              <a:lnSpc>
                <a:spcPct val="107000"/>
              </a:lnSpc>
              <a:spcAft>
                <a:spcPts val="600"/>
              </a:spcAft>
            </a:pPr>
            <a:r>
              <a:rPr lang="is-IS" sz="18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Dagskrá aðalfundars:</a:t>
            </a:r>
          </a:p>
          <a:p>
            <a:pPr>
              <a:lnSpc>
                <a:spcPct val="107000"/>
              </a:lnSpc>
              <a:spcAft>
                <a:spcPts val="600"/>
              </a:spcAft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1.	Viðburðir sl. </a:t>
            </a:r>
            <a:r>
              <a:rPr lang="is-IS" dirty="0"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starfsárs</a:t>
            </a:r>
            <a:endParaRPr lang="is-IS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>
              <a:lnSpc>
                <a:spcPct val="107000"/>
              </a:lnSpc>
              <a:spcAft>
                <a:spcPts val="600"/>
              </a:spcAft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2.	Ábyrgð og hlutverk stjórna faghópa</a:t>
            </a:r>
          </a:p>
          <a:p>
            <a:pPr>
              <a:lnSpc>
                <a:spcPct val="107000"/>
              </a:lnSpc>
              <a:spcAft>
                <a:spcPts val="600"/>
              </a:spcAft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3.	Kynning á faghópnum og fyrirkomulagi viðburða</a:t>
            </a:r>
          </a:p>
          <a:p>
            <a:pPr>
              <a:lnSpc>
                <a:spcPct val="107000"/>
              </a:lnSpc>
              <a:spcAft>
                <a:spcPts val="600"/>
              </a:spcAft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4.	Kosning stjórnar </a:t>
            </a:r>
          </a:p>
          <a:p>
            <a:pPr>
              <a:lnSpc>
                <a:spcPct val="107000"/>
              </a:lnSpc>
              <a:spcAft>
                <a:spcPts val="600"/>
              </a:spcAft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5.	Starfsárið framundan</a:t>
            </a:r>
          </a:p>
        </p:txBody>
      </p:sp>
    </p:spTree>
    <p:extLst>
      <p:ext uri="{BB962C8B-B14F-4D97-AF65-F5344CB8AC3E}">
        <p14:creationId xmlns:p14="http://schemas.microsoft.com/office/powerpoint/2010/main" val="293223993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8531" y="0"/>
            <a:ext cx="12192000" cy="6858000"/>
          </a:xfrm>
        </p:spPr>
      </p:pic>
      <p:sp>
        <p:nvSpPr>
          <p:cNvPr id="5" name="TextBox 4"/>
          <p:cNvSpPr txBox="1"/>
          <p:nvPr/>
        </p:nvSpPr>
        <p:spPr>
          <a:xfrm>
            <a:off x="760178" y="732375"/>
            <a:ext cx="1059362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s-IS" sz="4000" dirty="0">
                <a:solidFill>
                  <a:schemeClr val="bg2">
                    <a:lumMod val="50000"/>
                  </a:schemeClr>
                </a:solidFill>
                <a:latin typeface="Arial Black" panose="020B0A04020102020204" pitchFamily="34" charset="0"/>
              </a:rPr>
              <a:t>1. </a:t>
            </a:r>
            <a:r>
              <a:rPr lang="is-IS" sz="3200" dirty="0">
                <a:solidFill>
                  <a:schemeClr val="bg2">
                    <a:lumMod val="50000"/>
                  </a:schemeClr>
                </a:solidFill>
                <a:latin typeface="Arial Black" panose="020B0A04020102020204" pitchFamily="34" charset="0"/>
              </a:rPr>
              <a:t>Viðburðir sl. starfsárs 2020-2021</a:t>
            </a:r>
          </a:p>
        </p:txBody>
      </p:sp>
      <p:sp>
        <p:nvSpPr>
          <p:cNvPr id="6" name="Rectangle 5"/>
          <p:cNvSpPr/>
          <p:nvPr/>
        </p:nvSpPr>
        <p:spPr>
          <a:xfrm>
            <a:off x="939800" y="2334970"/>
            <a:ext cx="10944000" cy="3816000"/>
          </a:xfrm>
          <a:prstGeom prst="rect">
            <a:avLst/>
          </a:prstGeom>
        </p:spPr>
        <p:txBody>
          <a:bodyPr wrap="square" numCol="2">
            <a:spAutoFit/>
          </a:bodyPr>
          <a:lstStyle/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1. Viðbrögð, áskoranir og tækifæri í öryggismálum vegna Covid19 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2. Invitation to an online seminar on COVID-19, AI, and the future of work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3. Hvernig gekk Advania að vinna í fjarvinnu?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4. Hvernig geta stjórnendur stutt erlent starfsfólk sem lendir í uppsögnum?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5. Eftirsóknarverðasti vinnustaður á Íslandi – Samkaup.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6. Hlutverk og markmið framtíðarnefndar VR.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7. Tækifærin á vinnumarkaði í Covid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8. Hve mikið hefur vinnumenning þróast á 100 árum? Minna en þú heldur!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9. Hamingjuheilræði vetrarins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10. Er framtíðin snjöll fyrir alla?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11. Árangursrík streitu-og vellíðunarstjórnun.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12. Af hverju eru markþjálfun og hagnýting jákvæðrar sálfræði dúndur blanda?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13. Á stimpilklukkan við í þekkingarstörfum?</a:t>
            </a:r>
          </a:p>
          <a:p>
            <a:pPr>
              <a:lnSpc>
                <a:spcPct val="150000"/>
              </a:lnSpc>
              <a:spcAft>
                <a:spcPts val="600"/>
              </a:spcAft>
            </a:pPr>
            <a:r>
              <a:rPr lang="is-IS" sz="14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14. Starfsþróun og markþjálfun: Hannaðu þína eigin starfsþróunarvegferð – með markþjálfun!</a:t>
            </a:r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446D429D-BF2B-48DC-970D-FCE0C668218B}"/>
              </a:ext>
            </a:extLst>
          </p:cNvPr>
          <p:cNvSpPr/>
          <p:nvPr/>
        </p:nvSpPr>
        <p:spPr>
          <a:xfrm>
            <a:off x="838200" y="1562620"/>
            <a:ext cx="10739308" cy="671915"/>
          </a:xfrm>
          <a:prstGeom prst="rect">
            <a:avLst/>
          </a:prstGeom>
        </p:spPr>
        <p:txBody>
          <a:bodyPr wrap="square" numCol="1">
            <a:spAutoFit/>
          </a:bodyPr>
          <a:lstStyle/>
          <a:p>
            <a:pPr>
              <a:lnSpc>
                <a:spcPct val="107000"/>
              </a:lnSpc>
              <a:spcAft>
                <a:spcPts val="600"/>
              </a:spcAft>
            </a:pPr>
            <a:r>
              <a:rPr lang="is-IS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Viðburðir haldnir á vegum faghóps um mannauðsstjórnun og viðburðir haldnir af öðrum faghópum í samstarfi við faghópinn: </a:t>
            </a:r>
          </a:p>
        </p:txBody>
      </p:sp>
    </p:spTree>
    <p:extLst>
      <p:ext uri="{BB962C8B-B14F-4D97-AF65-F5344CB8AC3E}">
        <p14:creationId xmlns:p14="http://schemas.microsoft.com/office/powerpoint/2010/main" val="3583177691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</p:spPr>
      </p:pic>
      <p:sp>
        <p:nvSpPr>
          <p:cNvPr id="5" name="TextBox 4"/>
          <p:cNvSpPr txBox="1"/>
          <p:nvPr/>
        </p:nvSpPr>
        <p:spPr>
          <a:xfrm>
            <a:off x="760178" y="732375"/>
            <a:ext cx="1123878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s-IS" sz="4000" dirty="0">
                <a:solidFill>
                  <a:schemeClr val="bg2">
                    <a:lumMod val="50000"/>
                  </a:schemeClr>
                </a:solidFill>
                <a:latin typeface="Arial Black" panose="020B0A04020102020204" pitchFamily="34" charset="0"/>
              </a:rPr>
              <a:t>2. </a:t>
            </a:r>
            <a:r>
              <a:rPr lang="is-IS" sz="3200" dirty="0">
                <a:solidFill>
                  <a:schemeClr val="bg2">
                    <a:lumMod val="50000"/>
                  </a:schemeClr>
                </a:solidFill>
                <a:latin typeface="Arial Black" panose="020B0A04020102020204" pitchFamily="34" charset="0"/>
              </a:rPr>
              <a:t>Ábyrgð og hlutverk stjórna faghópa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34EB69CC-5AE8-4FB5-9057-ED60F494BE76}"/>
              </a:ext>
            </a:extLst>
          </p:cNvPr>
          <p:cNvSpPr/>
          <p:nvPr/>
        </p:nvSpPr>
        <p:spPr>
          <a:xfrm>
            <a:off x="760178" y="1690688"/>
            <a:ext cx="10822222" cy="410881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Stjórn faghóps ber ábyrgð á að aðalfundur sé haldinn og að á aðalfundi sé kosin stjórn faghóps og ber ásamt framkvæmdastjóra Stjórnvísi ábyrgð á að verklagsreglu þessari um stjórnun viðburða sé fylgt.</a:t>
            </a:r>
          </a:p>
          <a:p>
            <a:pPr marL="285750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Stjórn faghóps útbýr dagskrá fyrir komandi starfsár faghópsins. Mikilvægt er að setja fundi sem fyrst inn á dagatal</a:t>
            </a:r>
          </a:p>
          <a:p>
            <a:pPr marL="285750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Stjórnarmeðlimir faghóps séu virkir í starfi Stjórnvísi, þ.e.</a:t>
            </a:r>
          </a:p>
          <a:p>
            <a:pPr marL="742950" lvl="1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Innan faghóps, við undirbúning og framkvæmd viðburða</a:t>
            </a:r>
          </a:p>
          <a:p>
            <a:pPr marL="742950" lvl="1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Í faghópasamfélagi/samstarfi við aðra faghópa</a:t>
            </a:r>
          </a:p>
          <a:p>
            <a:pPr marL="742950" lvl="1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Innan Stjórnvísi, s.s. vegna skipulagsfunda, þjálfunar og öðru á vegum Stjórnvísi.</a:t>
            </a:r>
          </a:p>
          <a:p>
            <a:pPr marL="742950" lvl="1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Upplýsa aðila faghópsins um áhugaverða viðburði innanlands sem utan </a:t>
            </a:r>
          </a:p>
          <a:p>
            <a:pPr marL="285750" indent="-285750" defTabSz="609585">
              <a:buFont typeface="Arial" panose="020B0604020202020204" pitchFamily="34" charset="0"/>
              <a:buChar char="•"/>
            </a:pPr>
            <a:endParaRPr lang="en-US" b="1" i="1" dirty="0">
              <a:solidFill>
                <a:schemeClr val="tx1">
                  <a:lumMod val="65000"/>
                  <a:lumOff val="35000"/>
                </a:scheme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82392840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12192000" cy="6858000"/>
          </a:xfrm>
        </p:spPr>
      </p:pic>
      <p:sp>
        <p:nvSpPr>
          <p:cNvPr id="5" name="TextBox 4"/>
          <p:cNvSpPr txBox="1"/>
          <p:nvPr/>
        </p:nvSpPr>
        <p:spPr>
          <a:xfrm>
            <a:off x="760178" y="732375"/>
            <a:ext cx="1123878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s-IS" sz="4000" dirty="0">
                <a:solidFill>
                  <a:schemeClr val="bg2">
                    <a:lumMod val="50000"/>
                  </a:schemeClr>
                </a:solidFill>
                <a:latin typeface="Arial Black" panose="020B0A04020102020204" pitchFamily="34" charset="0"/>
              </a:rPr>
              <a:t>2. </a:t>
            </a:r>
            <a:r>
              <a:rPr lang="is-IS" sz="3200" dirty="0">
                <a:solidFill>
                  <a:schemeClr val="bg2">
                    <a:lumMod val="50000"/>
                  </a:schemeClr>
                </a:solidFill>
                <a:latin typeface="Arial Black" panose="020B0A04020102020204" pitchFamily="34" charset="0"/>
              </a:rPr>
              <a:t>Ábyrgð og hlutverk stjórna faghópa</a:t>
            </a: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34EB69CC-5AE8-4FB5-9057-ED60F494BE76}"/>
              </a:ext>
            </a:extLst>
          </p:cNvPr>
          <p:cNvSpPr/>
          <p:nvPr/>
        </p:nvSpPr>
        <p:spPr>
          <a:xfrm>
            <a:off x="760178" y="1690688"/>
            <a:ext cx="11238782" cy="419595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marL="285750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Formaður faghóps boðar til aðalfundar faghóps. Aðalfundur skal haldinn á tímabilinu mars-apríl ár hvert. </a:t>
            </a:r>
          </a:p>
          <a:p>
            <a:pPr algn="l">
              <a:lnSpc>
                <a:spcPct val="150000"/>
              </a:lnSpc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Á aðalfundi sé a.m.k. eftirfarandi tekið fyrir:</a:t>
            </a:r>
          </a:p>
          <a:p>
            <a:pPr marL="800100" lvl="1" indent="-342900">
              <a:lnSpc>
                <a:spcPct val="150000"/>
              </a:lnSpc>
              <a:buFont typeface="+mj-lt"/>
              <a:buAutoNum type="arabicPeriod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Kosning stjórnar</a:t>
            </a:r>
          </a:p>
          <a:p>
            <a:pPr marL="800100" lvl="1" indent="-342900">
              <a:lnSpc>
                <a:spcPct val="150000"/>
              </a:lnSpc>
              <a:buFont typeface="+mj-lt"/>
              <a:buAutoNum type="arabicPeriod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Viðmiðunarfjöldi í stjórn, þ.e. í stjórn faghóps geta verið allt frá 4-10 manns</a:t>
            </a:r>
          </a:p>
          <a:p>
            <a:pPr marL="800100" lvl="1" indent="-342900">
              <a:lnSpc>
                <a:spcPct val="150000"/>
              </a:lnSpc>
              <a:buFont typeface="+mj-lt"/>
              <a:buAutoNum type="arabicPeriod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Samsetning í stjórn, þannig að í henni séu aðilar frá ólíkum fyrirtækjum/stofnunum/ háskólasamfélaginu</a:t>
            </a:r>
          </a:p>
          <a:p>
            <a:pPr marL="800100" lvl="1" indent="-342900">
              <a:lnSpc>
                <a:spcPct val="150000"/>
              </a:lnSpc>
              <a:buFont typeface="+mj-lt"/>
              <a:buAutoNum type="arabicPeriod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Dagskrá faghópsins sl. starfsár.</a:t>
            </a:r>
          </a:p>
          <a:p>
            <a:pPr marL="285750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Formaður faghóps í samstarfi við stjórn faghóps, annast upplýsingastreymi til stjórnar og skrifstofu Stjórnvísi.</a:t>
            </a:r>
          </a:p>
          <a:p>
            <a:pPr marL="285750" indent="-285750" algn="l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b="0" i="0" dirty="0">
                <a:solidFill>
                  <a:srgbClr val="505D62"/>
                </a:solidFill>
                <a:effectLst/>
                <a:latin typeface="Lato"/>
              </a:rPr>
              <a:t>Þjálfi nýja aðila í stjórn í að stofna sína fyrstu viðburði, sjái um að bæta inní Teams, Facebook hjá Stjórnvísi.</a:t>
            </a:r>
            <a:endParaRPr lang="en-US" b="1" i="1" dirty="0">
              <a:solidFill>
                <a:schemeClr val="tx1">
                  <a:lumMod val="65000"/>
                  <a:lumOff val="35000"/>
                </a:schemeClr>
              </a:solidFill>
              <a:latin typeface="Arial"/>
            </a:endParaRPr>
          </a:p>
        </p:txBody>
      </p:sp>
    </p:spTree>
    <p:extLst>
      <p:ext uri="{BB962C8B-B14F-4D97-AF65-F5344CB8AC3E}">
        <p14:creationId xmlns:p14="http://schemas.microsoft.com/office/powerpoint/2010/main" val="242572643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"/>
            <a:ext cx="12192000" cy="6858000"/>
          </a:xfrm>
        </p:spPr>
      </p:pic>
      <p:sp>
        <p:nvSpPr>
          <p:cNvPr id="5" name="TextBox 4"/>
          <p:cNvSpPr txBox="1"/>
          <p:nvPr/>
        </p:nvSpPr>
        <p:spPr>
          <a:xfrm>
            <a:off x="424898" y="732375"/>
            <a:ext cx="1161470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s-IS" sz="4000" dirty="0">
                <a:solidFill>
                  <a:schemeClr val="bg2">
                    <a:lumMod val="50000"/>
                  </a:schemeClr>
                </a:solidFill>
                <a:latin typeface="Arial Black" panose="020B0A04020102020204" pitchFamily="34" charset="0"/>
              </a:rPr>
              <a:t>3. </a:t>
            </a:r>
            <a:r>
              <a:rPr lang="is-IS" sz="3200" dirty="0">
                <a:solidFill>
                  <a:schemeClr val="bg2">
                    <a:lumMod val="50000"/>
                  </a:schemeClr>
                </a:solidFill>
                <a:latin typeface="Arial Black" panose="020B0A04020102020204" pitchFamily="34" charset="0"/>
              </a:rPr>
              <a:t>Kynning á faghópnum og fyrirkomulagi viðburða</a:t>
            </a:r>
          </a:p>
        </p:txBody>
      </p:sp>
      <p:sp>
        <p:nvSpPr>
          <p:cNvPr id="6" name="Rectangle 5"/>
          <p:cNvSpPr/>
          <p:nvPr/>
        </p:nvSpPr>
        <p:spPr>
          <a:xfrm>
            <a:off x="760178" y="1710039"/>
            <a:ext cx="11066062" cy="245304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l"/>
            <a:r>
              <a:rPr lang="is-IS" b="1" dirty="0">
                <a:solidFill>
                  <a:srgbClr val="505D62"/>
                </a:solidFill>
                <a:latin typeface="Lato"/>
              </a:rPr>
              <a:t>Faghópur um mannauðsstjórnun</a:t>
            </a:r>
            <a:endParaRPr lang="is-IS" b="0" i="0" dirty="0">
              <a:solidFill>
                <a:srgbClr val="505D62"/>
              </a:solidFill>
              <a:effectLst/>
              <a:latin typeface="Lato"/>
            </a:endParaRPr>
          </a:p>
          <a:p>
            <a:pPr algn="l"/>
            <a:r>
              <a:rPr lang="is-IS" dirty="0">
                <a:solidFill>
                  <a:srgbClr val="505D62"/>
                </a:solidFill>
                <a:latin typeface="Lato"/>
              </a:rPr>
              <a:t>759 skráðir meðlimir</a:t>
            </a:r>
          </a:p>
          <a:p>
            <a:pPr algn="l"/>
            <a:endParaRPr lang="is-IS" b="0" i="0" dirty="0">
              <a:solidFill>
                <a:srgbClr val="505D62"/>
              </a:solidFill>
              <a:effectLst/>
              <a:latin typeface="Lato"/>
            </a:endParaRPr>
          </a:p>
          <a:p>
            <a:pPr algn="l">
              <a:lnSpc>
                <a:spcPct val="150000"/>
              </a:lnSpc>
            </a:pPr>
            <a:r>
              <a:rPr lang="is-IS" dirty="0">
                <a:solidFill>
                  <a:srgbClr val="505D62"/>
                </a:solidFill>
                <a:latin typeface="Lato"/>
              </a:rPr>
              <a:t>Faghópur um mannauðsstjórnun starfsar á víðu sviði mannauðsstjórnuna. Markmið faghópsins er að skapa vettvang fræðslu, upplýsinga og þróunar fyrir þá sem starfa að mannauðsmálum eða hafa áhuga á þeim málaflokki, allt frá ráðningu starfsmanna til starfsloka.</a:t>
            </a:r>
            <a:endParaRPr lang="is-IS" b="0" i="0" dirty="0">
              <a:solidFill>
                <a:srgbClr val="505D62"/>
              </a:solidFill>
              <a:effectLst/>
              <a:latin typeface="Lato"/>
            </a:endParaRPr>
          </a:p>
          <a:p>
            <a:pPr>
              <a:lnSpc>
                <a:spcPct val="107000"/>
              </a:lnSpc>
              <a:spcAft>
                <a:spcPts val="600"/>
              </a:spcAft>
            </a:pPr>
            <a:endParaRPr lang="is-IS" sz="1800" b="1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  <p:sp>
        <p:nvSpPr>
          <p:cNvPr id="7" name="Rectangle 6">
            <a:extLst>
              <a:ext uri="{FF2B5EF4-FFF2-40B4-BE49-F238E27FC236}">
                <a16:creationId xmlns:a16="http://schemas.microsoft.com/office/drawing/2014/main" id="{D80FA1AF-E4D3-487A-8957-A8B70E240A7B}"/>
              </a:ext>
            </a:extLst>
          </p:cNvPr>
          <p:cNvSpPr/>
          <p:nvPr/>
        </p:nvSpPr>
        <p:spPr>
          <a:xfrm>
            <a:off x="760178" y="4158002"/>
            <a:ext cx="11066062" cy="79105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l">
              <a:lnSpc>
                <a:spcPct val="150000"/>
              </a:lnSpc>
            </a:pPr>
            <a:r>
              <a:rPr lang="is-IS" dirty="0">
                <a:solidFill>
                  <a:srgbClr val="505D62"/>
                </a:solidFill>
                <a:latin typeface="Lato"/>
              </a:rPr>
              <a:t>Fyrirkomulag viðburða</a:t>
            </a:r>
            <a:endParaRPr lang="is-IS" b="0" i="0" dirty="0">
              <a:solidFill>
                <a:srgbClr val="505D62"/>
              </a:solidFill>
              <a:effectLst/>
              <a:latin typeface="Lato"/>
            </a:endParaRPr>
          </a:p>
          <a:p>
            <a:pPr>
              <a:lnSpc>
                <a:spcPct val="107000"/>
              </a:lnSpc>
              <a:spcAft>
                <a:spcPts val="600"/>
              </a:spcAft>
            </a:pPr>
            <a:endParaRPr lang="is-IS" sz="1800" b="1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131668539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"/>
            <a:ext cx="12192000" cy="6858000"/>
          </a:xfrm>
        </p:spPr>
      </p:pic>
      <p:sp>
        <p:nvSpPr>
          <p:cNvPr id="5" name="TextBox 4"/>
          <p:cNvSpPr txBox="1"/>
          <p:nvPr/>
        </p:nvSpPr>
        <p:spPr>
          <a:xfrm>
            <a:off x="760178" y="732375"/>
            <a:ext cx="1059362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s-IS" sz="4000" dirty="0">
                <a:solidFill>
                  <a:schemeClr val="bg2">
                    <a:lumMod val="50000"/>
                  </a:schemeClr>
                </a:solidFill>
                <a:latin typeface="Arial Black" panose="020B0A04020102020204" pitchFamily="34" charset="0"/>
              </a:rPr>
              <a:t>4. Kosning stjórnar</a:t>
            </a:r>
          </a:p>
        </p:txBody>
      </p:sp>
      <p:sp>
        <p:nvSpPr>
          <p:cNvPr id="6" name="Rectangle 5"/>
          <p:cNvSpPr/>
          <p:nvPr/>
        </p:nvSpPr>
        <p:spPr>
          <a:xfrm>
            <a:off x="760178" y="1654176"/>
            <a:ext cx="9806222" cy="349307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  <a:spcAft>
                <a:spcPts val="600"/>
              </a:spcAft>
            </a:pPr>
            <a:r>
              <a:rPr lang="is-IS" sz="18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Stjórn faghópsins 2020-2021</a:t>
            </a:r>
            <a:endParaRPr lang="is-IS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Sigrún H. Sigurðardóttir, verkefnastjóri -  Heilsuvernd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Hildur Vilhelmsdóttir, stjórnandi - Háskóli Íslands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Klara Steinarsdóttir, Fræðsludeild, mannauður - Landsbankinn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Helga Rún Runólfsdóttir, mannauðsráðgjafi - Fræðslusetrið Starfsmennt 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Kristín Gunnarsdóttir, markaðsfulltrúi -  Reykjavíkurborg</a:t>
            </a:r>
          </a:p>
          <a:p>
            <a:pPr marL="457200">
              <a:lnSpc>
                <a:spcPct val="107000"/>
              </a:lnSpc>
            </a:pPr>
            <a:endParaRPr lang="is-IS" sz="1800" b="1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457200">
              <a:lnSpc>
                <a:spcPct val="107000"/>
              </a:lnSpc>
            </a:pPr>
            <a:r>
              <a:rPr lang="is-IS" sz="1800" b="1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Fráfarandi</a:t>
            </a:r>
            <a:endParaRPr lang="is-IS" sz="1800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  <a:p>
            <a:pPr marL="457200">
              <a:lnSpc>
                <a:spcPct val="107000"/>
              </a:lnSpc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Unnur Helgadóttir</a:t>
            </a:r>
            <a:r>
              <a:rPr lang="is-IS" dirty="0"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, </a:t>
            </a: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Mannauður - Ruv </a:t>
            </a:r>
          </a:p>
          <a:p>
            <a:pPr marL="457200">
              <a:lnSpc>
                <a:spcPct val="107000"/>
              </a:lnSpc>
              <a:spcAft>
                <a:spcPts val="600"/>
              </a:spcAft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Geirlaug Jóhannesdóttir, Ráðgjafi - Hagvangur </a:t>
            </a:r>
          </a:p>
          <a:p>
            <a:pPr>
              <a:lnSpc>
                <a:spcPct val="107000"/>
              </a:lnSpc>
              <a:spcAft>
                <a:spcPts val="600"/>
              </a:spcAft>
            </a:pPr>
            <a:endParaRPr lang="is-IS" sz="1800" b="1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50959915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"/>
            <a:ext cx="12192000" cy="6858000"/>
          </a:xfrm>
        </p:spPr>
      </p:pic>
      <p:sp>
        <p:nvSpPr>
          <p:cNvPr id="5" name="TextBox 4"/>
          <p:cNvSpPr txBox="1"/>
          <p:nvPr/>
        </p:nvSpPr>
        <p:spPr>
          <a:xfrm>
            <a:off x="760178" y="732375"/>
            <a:ext cx="1059362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s-IS" sz="4000" dirty="0">
                <a:solidFill>
                  <a:schemeClr val="bg2">
                    <a:lumMod val="50000"/>
                  </a:schemeClr>
                </a:solidFill>
                <a:latin typeface="Arial Black" panose="020B0A04020102020204" pitchFamily="34" charset="0"/>
              </a:rPr>
              <a:t>4. Kosning stjórnar</a:t>
            </a:r>
          </a:p>
        </p:txBody>
      </p:sp>
      <p:sp>
        <p:nvSpPr>
          <p:cNvPr id="6" name="Rectangle 5"/>
          <p:cNvSpPr/>
          <p:nvPr/>
        </p:nvSpPr>
        <p:spPr>
          <a:xfrm>
            <a:off x="760178" y="1654176"/>
            <a:ext cx="9806222" cy="438216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  <a:spcAft>
                <a:spcPts val="600"/>
              </a:spcAft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Eftirfarandi </a:t>
            </a:r>
            <a:r>
              <a:rPr lang="is-IS" sz="180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aðilar </a:t>
            </a:r>
            <a:r>
              <a:rPr lang="is-IS"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eru kosnir í </a:t>
            </a:r>
            <a:r>
              <a:rPr lang="is-IS" sz="180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stjórn faghóps um mannauðsstjórnun fyrir </a:t>
            </a: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komandi starfsár 2021-2022: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Sigrún H. Sigurðardóttir, formaður - verkefnastjóri -  Heilsuvernd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Hildur Vilhelmsdóttir, stjórnandi - Háskóli Íslands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Klara Steinarsdóttir, Fræðsludeild, mannauður - Landsbankinn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Helga Rún Runólfsdóttir, mannauðsráðgjafi - Fræðslusetrið Starfsmennt 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Kristín Gunnarsdóttir, markaðsfulltrúi -  Reykjavíkurborg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Anna María Jóhannesdóttir, launa og mannauðsfulltrúi - Nói Síríus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Tinni Jóhannesson, Ráðningarstjóri og ráðgjafi - Góð samskipti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Magnús Ívar Guðfinnsson, Ráðgjafi - ANSA Ráðgjafa og þekkingarfyrirtæki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Svava Þorsteinsdóttir, Mannauðsstjóri - Mennta- og menningarmálaráðuneytið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Inga Sigrún Þórarinsdóttir, Ráðgjafi – mannauðslausnir -  Advania</a:t>
            </a:r>
          </a:p>
          <a:p>
            <a:pPr marL="342900" lvl="0" indent="-342900">
              <a:lnSpc>
                <a:spcPct val="107000"/>
              </a:lnSpc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Vaka Óttarsdóttir, gæða og mannauðsstjóri – Háskólinn á Akureyri</a:t>
            </a:r>
          </a:p>
          <a:p>
            <a:pPr marL="342900" lvl="0" indent="-342900">
              <a:lnSpc>
                <a:spcPct val="107000"/>
              </a:lnSpc>
              <a:spcAft>
                <a:spcPts val="600"/>
              </a:spcAft>
              <a:buFont typeface="+mj-lt"/>
              <a:buAutoNum type="arabicPeriod"/>
            </a:pPr>
            <a:r>
              <a:rPr lang="is-IS" sz="1800" dirty="0">
                <a:effectLst/>
                <a:latin typeface="Calibri" panose="020F0502020204030204" pitchFamily="34" charset="0"/>
                <a:ea typeface="Calibri" panose="020F0502020204030204" pitchFamily="34" charset="0"/>
                <a:cs typeface="Arial" panose="020B0604020202020204" pitchFamily="34" charset="0"/>
              </a:rPr>
              <a:t>Sunna Arnarsdóttir, fræðslu og mannauðsfulltrúi - DHL</a:t>
            </a:r>
          </a:p>
          <a:p>
            <a:pPr>
              <a:lnSpc>
                <a:spcPct val="107000"/>
              </a:lnSpc>
              <a:spcAft>
                <a:spcPts val="600"/>
              </a:spcAft>
            </a:pPr>
            <a:endParaRPr lang="is-IS" sz="1800" b="1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61293948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"/>
            <a:ext cx="12192000" cy="6858000"/>
          </a:xfrm>
        </p:spPr>
      </p:pic>
      <p:sp>
        <p:nvSpPr>
          <p:cNvPr id="5" name="TextBox 4"/>
          <p:cNvSpPr txBox="1"/>
          <p:nvPr/>
        </p:nvSpPr>
        <p:spPr>
          <a:xfrm>
            <a:off x="760178" y="732375"/>
            <a:ext cx="10593622" cy="70788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is-IS" sz="4000" dirty="0">
                <a:solidFill>
                  <a:schemeClr val="bg2">
                    <a:lumMod val="50000"/>
                  </a:schemeClr>
                </a:solidFill>
                <a:latin typeface="Arial Black" panose="020B0A04020102020204" pitchFamily="34" charset="0"/>
              </a:rPr>
              <a:t>5. Starfsárið framundan</a:t>
            </a:r>
          </a:p>
        </p:txBody>
      </p:sp>
      <p:sp>
        <p:nvSpPr>
          <p:cNvPr id="6" name="Rectangle 5"/>
          <p:cNvSpPr/>
          <p:nvPr/>
        </p:nvSpPr>
        <p:spPr>
          <a:xfrm>
            <a:off x="760178" y="1710039"/>
            <a:ext cx="6096000" cy="2314544"/>
          </a:xfrm>
          <a:prstGeom prst="rect">
            <a:avLst/>
          </a:prstGeom>
        </p:spPr>
        <p:txBody>
          <a:bodyPr>
            <a:spAutoFit/>
          </a:bodyPr>
          <a:lstStyle/>
          <a:p>
            <a:pPr marL="342900" indent="-342900" algn="l">
              <a:lnSpc>
                <a:spcPct val="150000"/>
              </a:lnSpc>
              <a:buAutoNum type="arabicPeriod"/>
            </a:pPr>
            <a:r>
              <a:rPr lang="is-IS" dirty="0">
                <a:solidFill>
                  <a:srgbClr val="505D62"/>
                </a:solidFill>
                <a:latin typeface="Lato"/>
              </a:rPr>
              <a:t>Fundur á nýju starfsári er áætlaður 3 vikuna í maí:</a:t>
            </a:r>
          </a:p>
          <a:p>
            <a:pPr marL="742950" lvl="1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dirty="0">
                <a:solidFill>
                  <a:srgbClr val="505D62"/>
                </a:solidFill>
                <a:latin typeface="Lato"/>
              </a:rPr>
              <a:t>Kynnast </a:t>
            </a:r>
          </a:p>
          <a:p>
            <a:pPr marL="742950" lvl="1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dirty="0">
                <a:solidFill>
                  <a:srgbClr val="505D62"/>
                </a:solidFill>
                <a:latin typeface="Lato"/>
              </a:rPr>
              <a:t>Skipuleggja starfsárið</a:t>
            </a:r>
          </a:p>
          <a:p>
            <a:pPr marL="742950" lvl="1" indent="-285750">
              <a:lnSpc>
                <a:spcPct val="150000"/>
              </a:lnSpc>
              <a:buFont typeface="Arial" panose="020B0604020202020204" pitchFamily="34" charset="0"/>
              <a:buChar char="•"/>
            </a:pPr>
            <a:r>
              <a:rPr lang="is-IS" dirty="0">
                <a:solidFill>
                  <a:srgbClr val="505D62"/>
                </a:solidFill>
                <a:latin typeface="Lato"/>
              </a:rPr>
              <a:t>Praktísk mál; Samskipti, Teams, starfið</a:t>
            </a:r>
          </a:p>
          <a:p>
            <a:pPr marL="742950" lvl="1" indent="-285750">
              <a:buFont typeface="Arial" panose="020B0604020202020204" pitchFamily="34" charset="0"/>
              <a:buChar char="•"/>
            </a:pPr>
            <a:endParaRPr lang="is-IS" b="0" i="0" dirty="0">
              <a:solidFill>
                <a:srgbClr val="505D62"/>
              </a:solidFill>
              <a:effectLst/>
              <a:latin typeface="Lato"/>
            </a:endParaRPr>
          </a:p>
          <a:p>
            <a:pPr>
              <a:lnSpc>
                <a:spcPct val="107000"/>
              </a:lnSpc>
              <a:spcAft>
                <a:spcPts val="600"/>
              </a:spcAft>
            </a:pPr>
            <a:endParaRPr lang="is-IS" sz="1800" b="1" dirty="0">
              <a:effectLst/>
              <a:latin typeface="Calibri" panose="020F0502020204030204" pitchFamily="34" charset="0"/>
              <a:ea typeface="Calibri" panose="020F0502020204030204" pitchFamily="34" charset="0"/>
              <a:cs typeface="Arial" panose="020B060402020202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84130782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-1"/>
            <a:ext cx="12192000" cy="6858000"/>
          </a:xfrm>
        </p:spPr>
      </p:pic>
    </p:spTree>
    <p:extLst>
      <p:ext uri="{BB962C8B-B14F-4D97-AF65-F5344CB8AC3E}">
        <p14:creationId xmlns:p14="http://schemas.microsoft.com/office/powerpoint/2010/main" val="1140382108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8126</TotalTime>
  <Words>718</Words>
  <Application>Microsoft Office PowerPoint</Application>
  <PresentationFormat>Widescreen</PresentationFormat>
  <Paragraphs>84</Paragraphs>
  <Slides>10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10</vt:i4>
      </vt:variant>
    </vt:vector>
  </HeadingPairs>
  <TitlesOfParts>
    <vt:vector size="16" baseType="lpstr">
      <vt:lpstr>Arial</vt:lpstr>
      <vt:lpstr>Arial Black</vt:lpstr>
      <vt:lpstr>Calibri</vt:lpstr>
      <vt:lpstr>Calibri Light</vt:lpstr>
      <vt:lpstr>Lato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>Marel</Company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Rakel Guðnadóttir</dc:creator>
  <cp:lastModifiedBy>Sigrún Sigurðardóttir Fossdal</cp:lastModifiedBy>
  <cp:revision>8</cp:revision>
  <dcterms:created xsi:type="dcterms:W3CDTF">2020-11-10T14:09:15Z</dcterms:created>
  <dcterms:modified xsi:type="dcterms:W3CDTF">2021-05-17T13:58:02Z</dcterms:modified>
</cp:coreProperties>
</file>